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40B8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4" autoAdjust="0"/>
    <p:restoredTop sz="94694" autoAdjust="0"/>
  </p:normalViewPr>
  <p:slideViewPr>
    <p:cSldViewPr snapToGrid="0" snapToObjects="1">
      <p:cViewPr varScale="1">
        <p:scale>
          <a:sx n="118" d="100"/>
          <a:sy n="118" d="100"/>
        </p:scale>
        <p:origin x="-9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06D13-82FF-4179-80FE-0E3CFC317951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D710B-312F-43C8-94CF-3B972675B3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8EB63-D7D3-47E6-9F1D-915191EFE182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86182-9EE5-4300-93EA-963C35E93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3D4FB-17F5-4717-89F2-28BC14F340D5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E5F0A-17F9-4DDE-9416-EA35545FB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2DB58-EC56-480B-8061-53A27A1504EA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023A-E637-4A54-B6BC-C2CD9933F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F1C86-0CB6-4802-B5FF-4774663E4073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A0C22-8617-495D-9725-E577B12F9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2CEE1-B67E-46E4-B502-AB796FA80445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A63F2-3553-43FF-BB9A-D04D8A7632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A206F-CDC8-48F9-8372-1D5D7B26EDFC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CF80A-37CC-413F-9D3A-61C80F3CC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61F5-E3DE-4BEB-840C-A141756E3C5F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E6EED-819E-4F6A-AD22-D890CC91B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AEA34-29CF-4157-8C00-EB410C56EFB0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D8A89-CFC7-4796-85E9-2CCC696EE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AE91-7C5B-4A1A-A5EB-934DE17F7087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87A58-B11B-4CEC-BEBB-07D0235DD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CB9DEF-98FC-44BA-AFD6-9402F01DECD3}" type="datetimeFigureOut">
              <a:rPr lang="en-US"/>
              <a:pPr>
                <a:defRPr/>
              </a:pPr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F40892-E7AA-43D4-A734-76E8A3CC3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rgbClr val="40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40B8B8"/>
              </a:solidFill>
            </a:endParaRPr>
          </a:p>
        </p:txBody>
      </p:sp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269163" y="185738"/>
            <a:ext cx="12858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6666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6666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sic.lt" TargetMode="External"/><Relationship Id="rId2" Type="http://schemas.openxmlformats.org/officeDocument/2006/relationships/hyperlink" Target="http://www.isic.lt/mokyklom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76250" y="5145088"/>
            <a:ext cx="8191500" cy="898525"/>
          </a:xfrm>
        </p:spPr>
        <p:txBody>
          <a:bodyPr>
            <a:normAutofit/>
          </a:bodyPr>
          <a:lstStyle/>
          <a:p>
            <a:r>
              <a:rPr lang="lt-LT" sz="4800" b="1" smtClean="0">
                <a:latin typeface="Calibri" pitchFamily="34" charset="0"/>
              </a:rPr>
              <a:t>Projektas ISIC MOKYKLOMS</a:t>
            </a:r>
            <a:endParaRPr lang="en-US" sz="4800" b="1" smtClean="0">
              <a:latin typeface="Calibri" pitchFamily="34" charset="0"/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4294967295"/>
          </p:nvPr>
        </p:nvSpPr>
        <p:spPr>
          <a:xfrm>
            <a:off x="476250" y="5835650"/>
            <a:ext cx="8191500" cy="506413"/>
          </a:xfrm>
        </p:spPr>
        <p:txBody>
          <a:bodyPr anchor="ctr"/>
          <a:lstStyle/>
          <a:p>
            <a:pPr marL="0" indent="0">
              <a:buFont typeface="Arial" charset="0"/>
              <a:buNone/>
            </a:pPr>
            <a:r>
              <a:rPr lang="lt-LT" smtClean="0">
                <a:solidFill>
                  <a:srgbClr val="006666"/>
                </a:solidFill>
              </a:rPr>
              <a:t>Tapkite ateities mokykla dabar</a:t>
            </a:r>
            <a:r>
              <a:rPr lang="en-US" smtClean="0">
                <a:solidFill>
                  <a:srgbClr val="006666"/>
                </a:solidFill>
              </a:rPr>
              <a:t>!</a:t>
            </a:r>
          </a:p>
        </p:txBody>
      </p:sp>
      <p:pic>
        <p:nvPicPr>
          <p:cNvPr id="13318" name="Picture 6" descr="ISIC_group_landsc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2413" y="836613"/>
            <a:ext cx="6251575" cy="4173537"/>
          </a:xfrm>
          <a:prstGeom prst="rect">
            <a:avLst/>
          </a:prstGeom>
          <a:noFill/>
        </p:spPr>
      </p:pic>
      <p:pic>
        <p:nvPicPr>
          <p:cNvPr id="13319" name="Picture 7" descr="scholar fro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9538" y="3949700"/>
            <a:ext cx="1892300" cy="1195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628650" y="485775"/>
            <a:ext cx="8264525" cy="1325563"/>
          </a:xfrm>
        </p:spPr>
        <p:txBody>
          <a:bodyPr/>
          <a:lstStyle/>
          <a:p>
            <a:pPr algn="ctr"/>
            <a:r>
              <a:rPr lang="en-US" sz="4000" b="1" smtClean="0">
                <a:latin typeface="Calibri" pitchFamily="34" charset="0"/>
              </a:rPr>
              <a:t>ISIC – J</a:t>
            </a:r>
            <a:r>
              <a:rPr lang="lt-LT" sz="4000" b="1" smtClean="0">
                <a:latin typeface="Calibri" pitchFamily="34" charset="0"/>
              </a:rPr>
              <a:t>ūsų mokyklos pažymėjimas</a:t>
            </a:r>
            <a:endParaRPr lang="ru-RU" sz="4000" b="1" smtClean="0">
              <a:latin typeface="Calibri" pitchFamily="34" charset="0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8" y="5233988"/>
            <a:ext cx="84661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28650" y="1681163"/>
            <a:ext cx="8264525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lt-LT" b="1"/>
              <a:t>Kas yra ISIC?</a:t>
            </a:r>
            <a:br>
              <a:rPr lang="lt-LT" b="1"/>
            </a:br>
            <a:endParaRPr lang="lt-LT" b="1"/>
          </a:p>
          <a:p>
            <a:pPr defTabSz="914400">
              <a:spcBef>
                <a:spcPct val="50000"/>
              </a:spcBef>
            </a:pPr>
            <a:r>
              <a:rPr lang="lt-LT"/>
              <a:t>ISIC Asociacija – tarptautin</a:t>
            </a:r>
            <a:r>
              <a:rPr lang="lt-LT" sz="1600"/>
              <a:t>ė</a:t>
            </a:r>
            <a:r>
              <a:rPr lang="lt-LT"/>
              <a:t> organizacija, skatinanti tarpkult</a:t>
            </a:r>
            <a:r>
              <a:rPr lang="lt-LT" sz="1600"/>
              <a:t>ū</a:t>
            </a:r>
            <a:r>
              <a:rPr lang="lt-LT"/>
              <a:t>rinį supratim</a:t>
            </a:r>
            <a:r>
              <a:rPr lang="lt-LT" sz="1600"/>
              <a:t>ą</a:t>
            </a:r>
            <a:r>
              <a:rPr lang="lt-LT"/>
              <a:t>, didinant jaun</a:t>
            </a:r>
            <a:r>
              <a:rPr lang="lt-LT" sz="1600"/>
              <a:t>ų</a:t>
            </a:r>
            <a:r>
              <a:rPr lang="lt-LT"/>
              <a:t> </a:t>
            </a:r>
            <a:r>
              <a:rPr lang="lt-LT" sz="1600"/>
              <a:t>ž</a:t>
            </a:r>
            <a:r>
              <a:rPr lang="lt-LT"/>
              <a:t>moni</a:t>
            </a:r>
            <a:r>
              <a:rPr lang="lt-LT" sz="1600"/>
              <a:t>ų</a:t>
            </a:r>
            <a:r>
              <a:rPr lang="lt-LT"/>
              <a:t> bei akademin</a:t>
            </a:r>
            <a:r>
              <a:rPr lang="lt-LT" sz="1600"/>
              <a:t>ė</a:t>
            </a:r>
            <a:r>
              <a:rPr lang="lt-LT"/>
              <a:t>s bendruomen</a:t>
            </a:r>
            <a:r>
              <a:rPr lang="lt-LT" sz="1600"/>
              <a:t>ė</a:t>
            </a:r>
            <a:r>
              <a:rPr lang="lt-LT"/>
              <a:t>s galimybes keliauti, mokytis ir naudotis akademinei bendruomenei skirtomis privilegijomis savo šalyje. Organizacija koordinuoja vienintelio tarptautiniu mastu pripa</a:t>
            </a:r>
            <a:r>
              <a:rPr lang="lt-LT" sz="1600"/>
              <a:t>žį</a:t>
            </a:r>
            <a:r>
              <a:rPr lang="lt-LT"/>
              <a:t>stamo ISIC studento, mokinio, ITIC pedagogo pa</a:t>
            </a:r>
            <a:r>
              <a:rPr lang="lt-LT" sz="1600"/>
              <a:t>žy</a:t>
            </a:r>
            <a:r>
              <a:rPr lang="lt-LT"/>
              <a:t>m</a:t>
            </a:r>
            <a:r>
              <a:rPr lang="lt-LT" sz="1600"/>
              <a:t>ė</a:t>
            </a:r>
            <a:r>
              <a:rPr lang="lt-LT"/>
              <a:t>jim</a:t>
            </a:r>
            <a:r>
              <a:rPr lang="lt-LT" sz="1600"/>
              <a:t>ų</a:t>
            </a:r>
            <a:r>
              <a:rPr lang="lt-LT"/>
              <a:t> platinim</a:t>
            </a:r>
            <a:r>
              <a:rPr lang="lt-LT" sz="1600"/>
              <a:t>ą</a:t>
            </a:r>
            <a:r>
              <a:rPr lang="lt-LT"/>
              <a:t> ir vystym</a:t>
            </a:r>
            <a:r>
              <a:rPr lang="lt-LT" sz="1600"/>
              <a:t>ą</a:t>
            </a:r>
            <a:r>
              <a:rPr lang="lt-LT"/>
              <a:t> pasaulyje. Pa</a:t>
            </a:r>
            <a:r>
              <a:rPr lang="lt-LT" sz="1600"/>
              <a:t>ž</a:t>
            </a:r>
            <a:r>
              <a:rPr lang="lt-LT"/>
              <a:t>ym</a:t>
            </a:r>
            <a:r>
              <a:rPr lang="lt-LT" sz="1600"/>
              <a:t>ė</a:t>
            </a:r>
            <a:r>
              <a:rPr lang="lt-LT"/>
              <a:t>jimas nuo 1968 metų pripa</a:t>
            </a:r>
            <a:r>
              <a:rPr lang="lt-LT" sz="1600"/>
              <a:t>žį</a:t>
            </a:r>
            <a:r>
              <a:rPr lang="lt-LT"/>
              <a:t>stamas ir globojamas UNESCO, šiandien yra išduodamas bei galioja Lietuvoje ir dar 130 pasaulio valstybių. Pa</a:t>
            </a:r>
            <a:r>
              <a:rPr lang="lt-LT" sz="1600"/>
              <a:t>ž</a:t>
            </a:r>
            <a:r>
              <a:rPr lang="lt-LT"/>
              <a:t>ym</a:t>
            </a:r>
            <a:r>
              <a:rPr lang="lt-LT" sz="1600"/>
              <a:t>ė</a:t>
            </a:r>
            <a:r>
              <a:rPr lang="lt-LT"/>
              <a:t>jimų tur</a:t>
            </a:r>
            <a:r>
              <a:rPr lang="lt-LT" sz="1600"/>
              <a:t>ė</a:t>
            </a:r>
            <a:r>
              <a:rPr lang="lt-LT"/>
              <a:t>tojai taip pat gali naudotis unikalia visame pasaulyje galiojan</a:t>
            </a:r>
            <a:r>
              <a:rPr lang="lt-LT" sz="1600"/>
              <a:t>č</a:t>
            </a:r>
            <a:r>
              <a:rPr lang="lt-LT"/>
              <a:t>ia nuolaid</a:t>
            </a:r>
            <a:r>
              <a:rPr lang="lt-LT" sz="1600"/>
              <a:t>ų</a:t>
            </a:r>
            <a:r>
              <a:rPr lang="lt-LT"/>
              <a:t> programa. Lietuvoje ISIC ir ITIC pa</a:t>
            </a:r>
            <a:r>
              <a:rPr lang="lt-LT" sz="1600"/>
              <a:t>ž</a:t>
            </a:r>
            <a:r>
              <a:rPr lang="lt-LT"/>
              <a:t>ym</a:t>
            </a:r>
            <a:r>
              <a:rPr lang="lt-LT" sz="1600"/>
              <a:t>ė</a:t>
            </a:r>
            <a:r>
              <a:rPr lang="lt-LT"/>
              <a:t>jim</a:t>
            </a:r>
            <a:r>
              <a:rPr lang="lt-LT" sz="1600"/>
              <a:t>ų</a:t>
            </a:r>
            <a:r>
              <a:rPr lang="lt-LT"/>
              <a:t> išdavim</a:t>
            </a:r>
            <a:r>
              <a:rPr lang="lt-LT" sz="1600"/>
              <a:t>ą</a:t>
            </a:r>
            <a:r>
              <a:rPr lang="lt-LT"/>
              <a:t> ir nuolaid</a:t>
            </a:r>
            <a:r>
              <a:rPr lang="lt-LT" sz="1600"/>
              <a:t>ų</a:t>
            </a:r>
            <a:r>
              <a:rPr lang="lt-LT"/>
              <a:t> program</a:t>
            </a:r>
            <a:r>
              <a:rPr lang="lt-LT" sz="1600"/>
              <a:t>ą</a:t>
            </a:r>
            <a:r>
              <a:rPr lang="lt-LT"/>
              <a:t> koordinuoja Tarptautin</a:t>
            </a:r>
            <a:r>
              <a:rPr lang="lt-LT" sz="1600"/>
              <a:t>ė</a:t>
            </a:r>
            <a:r>
              <a:rPr lang="lt-LT"/>
              <a:t>s ISIC Asociacijos atstovyb</a:t>
            </a:r>
            <a:r>
              <a:rPr lang="lt-LT" sz="1600"/>
              <a:t>ė</a:t>
            </a:r>
            <a:r>
              <a:rPr lang="lt-LT"/>
              <a:t> ISIC Lietuva.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>
                <a:latin typeface="Calibri" pitchFamily="34" charset="0"/>
              </a:rPr>
              <a:t>ISIC pažymėjimas</a:t>
            </a:r>
            <a:endParaRPr lang="ru-RU" b="1" smtClean="0">
              <a:latin typeface="Calibri" pitchFamily="34" charset="0"/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4745038" cy="4351338"/>
          </a:xfrm>
        </p:spPr>
        <p:txBody>
          <a:bodyPr/>
          <a:lstStyle/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800" b="1" smtClean="0"/>
              <a:t>Kas yra ISIC mokinio pažymėjimas?</a:t>
            </a:r>
            <a:endParaRPr lang="lt-LT" sz="18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800" smtClean="0"/>
              <a:t>ISIC (angl. </a:t>
            </a:r>
            <a:r>
              <a:rPr lang="lt-LT" sz="1800" i="1" smtClean="0"/>
              <a:t>International Student Identity Card</a:t>
            </a:r>
            <a:r>
              <a:rPr lang="lt-LT" sz="1800" smtClean="0"/>
              <a:t>) Scholar – vienintelis tarptautiniu mastu pripažįstamas mokinio pažymėjimas, išduodamas Lietuvos pagrindinių, vidurinių, profesinių mokyklų bei gimnazijų mokiniams nuo 12 m. amžiaus.*</a:t>
            </a:r>
            <a:endParaRPr lang="lt-LT" sz="1800" i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800" i="1" smtClean="0"/>
              <a:t>*Užsakant ISIC mokinio pažymėjimus visai mokyklai, jie gali būti išduodami moksleiviams nuo I klasės.</a:t>
            </a:r>
            <a:endParaRPr lang="lt-LT" sz="18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endParaRPr lang="lt-LT" sz="18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800" b="1" smtClean="0"/>
              <a:t>Kas yra ITIC pedagogo pažymėjimas?</a:t>
            </a:r>
            <a:endParaRPr lang="lt-LT" sz="18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800" smtClean="0"/>
              <a:t>ITIC (angl. </a:t>
            </a:r>
            <a:r>
              <a:rPr lang="lt-LT" sz="1800" i="1" smtClean="0"/>
              <a:t>International Teacher Identity Card</a:t>
            </a:r>
            <a:r>
              <a:rPr lang="lt-LT" sz="1800" smtClean="0"/>
              <a:t>) – vienintelis tarptautiniu mastu pripažįstamas pedagogo pažymėjimas, išduodamas pedagoginį darbą dirabantiems asmenims. Šiandien tai labiausiai paplitęs pedagogo pažymėjimas.</a:t>
            </a:r>
            <a:endParaRPr lang="ru-RU" sz="1800" smtClean="0"/>
          </a:p>
        </p:txBody>
      </p:sp>
      <p:pic>
        <p:nvPicPr>
          <p:cNvPr id="16388" name="Picture 4" descr="scholar fro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825625"/>
            <a:ext cx="3216275" cy="2030413"/>
          </a:xfrm>
          <a:prstGeom prst="rect">
            <a:avLst/>
          </a:prstGeom>
          <a:noFill/>
        </p:spPr>
      </p:pic>
      <p:pic>
        <p:nvPicPr>
          <p:cNvPr id="16389" name="Picture 5" descr="teacher fro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383088"/>
            <a:ext cx="3216275" cy="2028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271463" y="677863"/>
            <a:ext cx="8548687" cy="1147762"/>
          </a:xfrm>
        </p:spPr>
        <p:txBody>
          <a:bodyPr/>
          <a:lstStyle/>
          <a:p>
            <a:pPr algn="ctr"/>
            <a:r>
              <a:rPr lang="lt-LT" sz="4000" b="1" smtClean="0">
                <a:latin typeface="Calibri" pitchFamily="34" charset="0"/>
              </a:rPr>
              <a:t>Daugiau galimybių Jūsų mokyklos bendruomenei</a:t>
            </a:r>
            <a:endParaRPr lang="ru-RU" sz="4000" b="1" smtClean="0">
              <a:latin typeface="Calibri" pitchFamily="34" charset="0"/>
            </a:endParaRP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668338" y="2058988"/>
            <a:ext cx="3919537" cy="4535487"/>
          </a:xfrm>
        </p:spPr>
        <p:txBody>
          <a:bodyPr/>
          <a:lstStyle/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b="1" smtClean="0"/>
              <a:t>	Viskas viename: universalus ISIC sprendimas </a:t>
            </a:r>
            <a:endParaRPr lang="lt-LT" sz="12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smtClean="0"/>
              <a:t>	ISIC apjungia daugybę funkcijų: technologinę kortelę, mokyklos moksleivio ar pedagogo pažymėjimą ir tarptautinį mokinio/pedagogo pažymėjimą. Visa tai teikiama už konkurencingą kainą!</a:t>
            </a:r>
            <a:endParaRPr lang="lt-LT" sz="12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b="1" smtClean="0"/>
              <a:t>	Tarptautinis akademinio statuso pripažinimas</a:t>
            </a:r>
            <a:endParaRPr lang="lt-LT" sz="12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smtClean="0"/>
              <a:t>	Suteikite savo mokyklos mokiniams ir pedagogams tai, ką turi moderniausios mokyklos pasaulyje – vienintelį UNESCO pripažįstamą tarptautinį moksleivio/ pedagogo pažymėjimą. </a:t>
            </a:r>
            <a:endParaRPr lang="lt-LT" sz="12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b="1" smtClean="0"/>
              <a:t>	Kompleksinis sprendimas mokyklai</a:t>
            </a:r>
            <a:endParaRPr lang="lt-LT" sz="12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smtClean="0"/>
              <a:t>	Jūsų mokyklos mokiniai ir mokytojai gali naudotis viena sistema, apimančia daugybę sprendimų, pritaikytų būtent Jūsų bendruomenei.</a:t>
            </a:r>
            <a:endParaRPr lang="lt-LT" sz="12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b="1" smtClean="0"/>
              <a:t>	Modernumas ir išskirtinumas </a:t>
            </a:r>
            <a:endParaRPr lang="lt-LT" sz="12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smtClean="0"/>
              <a:t>	Pažymėjimai suteikia galimybę Jūsų mokymo įstaigai žengti į priekį kartu su technologijomis ir tapti pažangia. </a:t>
            </a:r>
            <a:endParaRPr lang="lt-LT" sz="1200" b="1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b="1" smtClean="0"/>
              <a:t>	Vieningos bendruomenės ženklas</a:t>
            </a:r>
            <a:endParaRPr lang="lt-LT" sz="1200" smtClean="0"/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lt-LT" sz="1200" smtClean="0"/>
              <a:t>	ISIC pažymėjimų dizainas gali būti pritaikytas specialiai Jūsų mokyklai – logotipai, spalvos, simboliai, šūkiai ir iliustracijos – kurkite bendruomenę ir komunikuokite apie jos vertybes.</a:t>
            </a:r>
            <a:endParaRPr lang="ru-RU" sz="1200" smtClean="0"/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5005388" y="2058988"/>
            <a:ext cx="3919537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 b="1"/>
              <a:t>	Bekontaktis sprendimas </a:t>
            </a:r>
            <a:endParaRPr lang="lt-LT" sz="1200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/>
              <a:t>	Jums nereikės papildomai investuoti į kitas korteles ir sprendimus, pritaikytus specialiai Jūsų mokymo įstaigos bendruomenės poreikiams. </a:t>
            </a:r>
            <a:endParaRPr lang="lt-LT" sz="1200" b="1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 b="1"/>
              <a:t>	Lustų sistemos</a:t>
            </a:r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/>
              <a:t>	ISIC lustų sistemos gali būti visiškai suderintos su mokykloje jau integruotomis technologijomis.</a:t>
            </a:r>
            <a:endParaRPr lang="lt-LT" sz="1200" b="1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 b="1"/>
              <a:t>	Greitis ir patogumas</a:t>
            </a:r>
            <a:r>
              <a:rPr lang="lt-LT" sz="1200"/>
              <a:t>	</a:t>
            </a:r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/>
              <a:t>	Greitai ir lengvai užsakykite didelius pažymėjimų kiekius savo mokyklos mokiniams ir pedagogams. Juos pagaminsime ir išsiųsime paštu. Jums nereikės niekuo rūpintis</a:t>
            </a:r>
            <a:r>
              <a:rPr lang="en-US" sz="1200"/>
              <a:t>!</a:t>
            </a:r>
            <a:endParaRPr lang="lt-LT" sz="1200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 b="1"/>
              <a:t>	Unikali nuolaidų sistema</a:t>
            </a:r>
            <a:endParaRPr lang="lt-LT" sz="1200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/>
              <a:t>	ISIC mokiniai ir pedagogai gali mėgautis tūkstančiais jiems skirtų nuolaidų Lietuvoje ir dar 130 pasaulio valstybių. Specialiai sukurti geriausi pasiūlymai padės sutaupyti įvairiose gyvenimo srityse.</a:t>
            </a:r>
            <a:endParaRPr lang="lt-LT" sz="1200" b="1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 b="1"/>
              <a:t>	ISIC – langas į pasaulį jūsų bendruomenei</a:t>
            </a:r>
            <a:endParaRPr lang="lt-LT" sz="1200"/>
          </a:p>
          <a:p>
            <a:pPr marL="228600" indent="-228600" defTabSz="914400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r>
              <a:rPr lang="lt-LT" sz="1200"/>
              <a:t>	Prisijunkite prie 5 milijonų šiuo metu galiojančių ISIC turėtojų bendruomenės ir organizacijos siekio skatinti mobilumą, atvirumą, toleranciją, kultūrų įvairovę, atsakingą požiūrį į aplinkosaugą.</a:t>
            </a:r>
            <a:endParaRPr lang="ru-RU" sz="1200"/>
          </a:p>
        </p:txBody>
      </p:sp>
      <p:pic>
        <p:nvPicPr>
          <p:cNvPr id="17426" name="Picture 18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2058988"/>
            <a:ext cx="552450" cy="525462"/>
          </a:xfrm>
          <a:prstGeom prst="rect">
            <a:avLst/>
          </a:prstGeom>
          <a:noFill/>
        </p:spPr>
      </p:pic>
      <p:pic>
        <p:nvPicPr>
          <p:cNvPr id="17427" name="Picture 19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2974975"/>
            <a:ext cx="552450" cy="525463"/>
          </a:xfrm>
          <a:prstGeom prst="rect">
            <a:avLst/>
          </a:prstGeom>
          <a:noFill/>
        </p:spPr>
      </p:pic>
      <p:pic>
        <p:nvPicPr>
          <p:cNvPr id="17428" name="Picture 20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4675188"/>
            <a:ext cx="552450" cy="525462"/>
          </a:xfrm>
          <a:prstGeom prst="rect">
            <a:avLst/>
          </a:prstGeom>
          <a:noFill/>
        </p:spPr>
      </p:pic>
      <p:pic>
        <p:nvPicPr>
          <p:cNvPr id="17429" name="Picture 21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3932238"/>
            <a:ext cx="552450" cy="525462"/>
          </a:xfrm>
          <a:prstGeom prst="rect">
            <a:avLst/>
          </a:prstGeom>
          <a:noFill/>
        </p:spPr>
      </p:pic>
      <p:pic>
        <p:nvPicPr>
          <p:cNvPr id="17430" name="Picture 22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5391150"/>
            <a:ext cx="552450" cy="525463"/>
          </a:xfrm>
          <a:prstGeom prst="rect">
            <a:avLst/>
          </a:prstGeom>
          <a:noFill/>
        </p:spPr>
      </p:pic>
      <p:pic>
        <p:nvPicPr>
          <p:cNvPr id="17431" name="Picture 23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75" y="2058988"/>
            <a:ext cx="552450" cy="525462"/>
          </a:xfrm>
          <a:prstGeom prst="rect">
            <a:avLst/>
          </a:prstGeom>
          <a:noFill/>
        </p:spPr>
      </p:pic>
      <p:pic>
        <p:nvPicPr>
          <p:cNvPr id="17432" name="Picture 24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75" y="3524250"/>
            <a:ext cx="552450" cy="525463"/>
          </a:xfrm>
          <a:prstGeom prst="rect">
            <a:avLst/>
          </a:prstGeom>
          <a:noFill/>
        </p:spPr>
      </p:pic>
      <p:pic>
        <p:nvPicPr>
          <p:cNvPr id="17433" name="Picture 25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75" y="2851150"/>
            <a:ext cx="552450" cy="525463"/>
          </a:xfrm>
          <a:prstGeom prst="rect">
            <a:avLst/>
          </a:prstGeom>
          <a:noFill/>
        </p:spPr>
      </p:pic>
      <p:pic>
        <p:nvPicPr>
          <p:cNvPr id="17434" name="Picture 26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75" y="5343525"/>
            <a:ext cx="552450" cy="525463"/>
          </a:xfrm>
          <a:prstGeom prst="rect">
            <a:avLst/>
          </a:prstGeom>
          <a:noFill/>
        </p:spPr>
      </p:pic>
      <p:pic>
        <p:nvPicPr>
          <p:cNvPr id="17435" name="Picture 27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75" y="4411663"/>
            <a:ext cx="552450" cy="525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28650" y="511175"/>
            <a:ext cx="7886700" cy="1325563"/>
          </a:xfrm>
        </p:spPr>
        <p:txBody>
          <a:bodyPr/>
          <a:lstStyle/>
          <a:p>
            <a:pPr algn="ctr"/>
            <a:r>
              <a:rPr lang="lt-LT" b="1" smtClean="0">
                <a:latin typeface="Calibri" pitchFamily="34" charset="0"/>
              </a:rPr>
              <a:t>Vienas pažymėjimas – visos reikalingos technologijos</a:t>
            </a:r>
            <a:endParaRPr lang="ru-RU" b="1" smtClean="0">
              <a:latin typeface="Calibri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4660900"/>
            <a:ext cx="7886700" cy="1743075"/>
          </a:xfrm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28650" y="2166938"/>
            <a:ext cx="4445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buFontTx/>
              <a:buChar char="•"/>
            </a:pPr>
            <a:r>
              <a:rPr lang="lt-LT"/>
              <a:t>RFID lustai: Mifare Clasic ir DESFIRE, HID Classic, ICLASS, EM41 02, ir kt.</a:t>
            </a:r>
          </a:p>
          <a:p>
            <a:pPr defTabSz="914400">
              <a:buFontTx/>
              <a:buChar char="•"/>
            </a:pPr>
            <a:r>
              <a:rPr lang="lt-LT"/>
              <a:t>Hibridinių technologijų lustai ( 13.56 HZ ir 125 Hz)</a:t>
            </a:r>
          </a:p>
          <a:p>
            <a:pPr defTabSz="914400">
              <a:buFontTx/>
              <a:buChar char="•"/>
            </a:pPr>
            <a:r>
              <a:rPr lang="lt-LT"/>
              <a:t>Kontaktiniai lustai</a:t>
            </a:r>
          </a:p>
          <a:p>
            <a:pPr defTabSz="914400">
              <a:buFontTx/>
              <a:buChar char="•"/>
            </a:pPr>
            <a:r>
              <a:rPr lang="lt-LT"/>
              <a:t>Magnetinės juostelės HiCo arba LoCo su 3 ISO juostelėmis</a:t>
            </a:r>
          </a:p>
          <a:p>
            <a:pPr defTabSz="914400">
              <a:buFontTx/>
              <a:buChar char="•"/>
            </a:pPr>
            <a:r>
              <a:rPr lang="lt-LT"/>
              <a:t>Spausdinimo plotas su brūkšniniu kodu</a:t>
            </a:r>
            <a:endParaRPr lang="ru-RU"/>
          </a:p>
        </p:txBody>
      </p:sp>
      <p:pic>
        <p:nvPicPr>
          <p:cNvPr id="19461" name="Picture 5" descr="contactlesschipc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7975" y="2054225"/>
            <a:ext cx="3308350" cy="2401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628650" y="666750"/>
            <a:ext cx="7886700" cy="1325563"/>
          </a:xfrm>
        </p:spPr>
        <p:txBody>
          <a:bodyPr/>
          <a:lstStyle/>
          <a:p>
            <a:pPr algn="ctr"/>
            <a:r>
              <a:rPr lang="lt-LT" sz="3000" b="1" smtClean="0">
                <a:latin typeface="Calibri" pitchFamily="34" charset="0"/>
              </a:rPr>
              <a:t>ISIC pažymėjimų gamyba Jums nesukels jokių rūpesčių. Viskuo pasirūpinsime mes!</a:t>
            </a:r>
            <a:endParaRPr lang="ru-RU" sz="3000" b="1" smtClean="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628650" y="2071688"/>
            <a:ext cx="7886700" cy="4351337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600" b="1" smtClean="0"/>
              <a:t>Mes rūpinamės:</a:t>
            </a:r>
            <a:endParaRPr lang="lt-LT" sz="1600" smtClean="0"/>
          </a:p>
          <a:p>
            <a:pPr>
              <a:lnSpc>
                <a:spcPct val="80000"/>
              </a:lnSpc>
            </a:pPr>
            <a:r>
              <a:rPr lang="lt-LT" sz="1600" smtClean="0"/>
              <a:t>ISIC pažymėjimų gamyba;</a:t>
            </a:r>
          </a:p>
          <a:p>
            <a:pPr>
              <a:lnSpc>
                <a:spcPct val="80000"/>
              </a:lnSpc>
            </a:pPr>
            <a:r>
              <a:rPr lang="lt-LT" sz="1600" smtClean="0"/>
              <a:t>ISIC pažymėjimų administravimu;</a:t>
            </a:r>
          </a:p>
          <a:p>
            <a:pPr>
              <a:lnSpc>
                <a:spcPct val="80000"/>
              </a:lnSpc>
            </a:pPr>
            <a:r>
              <a:rPr lang="lt-LT" sz="1600" smtClean="0"/>
              <a:t>Pamestų ISIC pažymėjimų administravimu ir pratęsimu;</a:t>
            </a:r>
          </a:p>
          <a:p>
            <a:pPr>
              <a:lnSpc>
                <a:spcPct val="80000"/>
              </a:lnSpc>
            </a:pPr>
            <a:r>
              <a:rPr lang="lt-LT" sz="1600" smtClean="0"/>
              <a:t>ISIC pažymėjimų pritaikymu Jūsų aukštosios mokyklos poreikiams.</a:t>
            </a:r>
            <a:endParaRPr lang="lt-LT" sz="16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16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600" b="1" smtClean="0"/>
              <a:t>Jūs rūpinatės:</a:t>
            </a:r>
            <a:endParaRPr lang="lt-LT" sz="1600" smtClean="0"/>
          </a:p>
          <a:p>
            <a:pPr>
              <a:lnSpc>
                <a:spcPct val="80000"/>
              </a:lnSpc>
            </a:pPr>
            <a:r>
              <a:rPr lang="lt-LT" sz="1600" smtClean="0"/>
              <a:t>Mokinių, pedagogų ir administracijos darbuotojų sąrašų pateikimu pažymėjimų gamybai.</a:t>
            </a:r>
          </a:p>
          <a:p>
            <a:pPr>
              <a:lnSpc>
                <a:spcPct val="80000"/>
              </a:lnSpc>
            </a:pPr>
            <a:endParaRPr lang="lt-LT" sz="1600" smtClean="0"/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lt-LT" sz="2000" b="1" smtClean="0"/>
              <a:t>Pasirinkus ISIC pažymėjimus, užtikriname jų kokybę ir saugumą, pasirūpiname jų gaminimu ir pristatymu.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lt-LT" sz="2000" b="1" smtClean="0"/>
              <a:t>ISIC Lietuva užtikrina, jog pasirinkus pažymėjimo įdiegimą aukštojoje mokykloje bus galima siekti geriausių pažymėjimo panaudojimo galimybių.</a:t>
            </a:r>
            <a:endParaRPr lang="ru-RU" sz="2000" b="1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628650" y="458788"/>
            <a:ext cx="7886700" cy="1325562"/>
          </a:xfrm>
        </p:spPr>
        <p:txBody>
          <a:bodyPr/>
          <a:lstStyle/>
          <a:p>
            <a:pPr algn="ctr"/>
            <a:r>
              <a:rPr lang="lt-LT" sz="3000" b="1" smtClean="0">
                <a:latin typeface="Calibri" pitchFamily="34" charset="0"/>
              </a:rPr>
              <a:t>ISIC integracija – paprastai ir greitai</a:t>
            </a:r>
            <a:endParaRPr lang="ru-RU" sz="3000" b="1" smtClean="0">
              <a:latin typeface="Calibri" pitchFamily="34" charset="0"/>
            </a:endParaRPr>
          </a:p>
        </p:txBody>
      </p:sp>
      <p:sp>
        <p:nvSpPr>
          <p:cNvPr id="23555" name="AutoShape 3"/>
          <p:cNvSpPr>
            <a:spLocks noChangeAspect="1" noChangeArrowheads="1"/>
          </p:cNvSpPr>
          <p:nvPr>
            <p:ph type="body" idx="1"/>
          </p:nvPr>
        </p:nvSpPr>
        <p:spPr>
          <a:xfrm>
            <a:off x="628650" y="1593850"/>
            <a:ext cx="8110538" cy="2814638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b="1" smtClean="0"/>
              <a:t>1. JŪSŲ POREIKIAI </a:t>
            </a:r>
            <a:endParaRPr lang="lt-LT" sz="20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smtClean="0"/>
              <a:t>Susisiekite su mumis ir papasakokite apie savo mokyklos poreikius.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20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b="1" smtClean="0"/>
              <a:t>2. SPRENDIMAI JUMS </a:t>
            </a:r>
            <a:endParaRPr lang="lt-LT" sz="20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smtClean="0"/>
              <a:t>Pasiūlysime Jūsų mokyklai geriausius sprendimus ar kelias alternatyvas.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20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b="1" smtClean="0"/>
              <a:t>3. KASDIENIS NAUDOJIMAS </a:t>
            </a:r>
            <a:endParaRPr lang="lt-LT" sz="20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2000" smtClean="0"/>
              <a:t>Įdiegsime pasirinktus sprendimus, o Jūs jais patogiai naudositės.</a:t>
            </a:r>
            <a:endParaRPr lang="ru-RU" sz="2000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3" y="4692650"/>
            <a:ext cx="8532812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258763" y="468313"/>
            <a:ext cx="8256587" cy="1325562"/>
          </a:xfrm>
        </p:spPr>
        <p:txBody>
          <a:bodyPr/>
          <a:lstStyle/>
          <a:p>
            <a:pPr algn="ctr"/>
            <a:r>
              <a:rPr lang="lt-LT" sz="4000" b="1" smtClean="0">
                <a:latin typeface="Calibri" pitchFamily="34" charset="0"/>
              </a:rPr>
              <a:t>Jūsų mokyklos pažymėjimas - ISIC</a:t>
            </a:r>
            <a:endParaRPr lang="ru-RU" sz="4000" b="1" smtClean="0">
              <a:latin typeface="Calibri" pitchFamily="34" charset="0"/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>
          <a:xfrm>
            <a:off x="1252538" y="2095500"/>
            <a:ext cx="7262812" cy="3944938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800" b="1" smtClean="0"/>
              <a:t>MAŽESNĖS KAINOS.</a:t>
            </a:r>
            <a:r>
              <a:rPr lang="lt-LT" sz="1800" smtClean="0"/>
              <a:t> Mokykloms taikomos specialios kainos – gerokai mažesnės negu užsisakant pavienius pažymėjimus.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18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800" b="1" smtClean="0"/>
              <a:t>ILGESNIS GALIOJIMAS.</a:t>
            </a:r>
            <a:r>
              <a:rPr lang="lt-LT" sz="1800" smtClean="0"/>
              <a:t> Mokyklų bendruomenių nariams išduodami ilgesnio galiojimo pažymėjimai – iki 4 metų galiojimas su galimybe nesunkiai jį pratęsti.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18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800" b="1" smtClean="0"/>
              <a:t>JAUNESNIS TURĖTOJŲ AMŽIUS.</a:t>
            </a:r>
            <a:r>
              <a:rPr lang="lt-LT" sz="1800" smtClean="0"/>
              <a:t> Mokyklų bendruomenių moksleiviams išduodami pažymėjimai nuo jaunesnio negu užsisakant pavienius pažymėjimus amžiaus – jau nuo 1 klasės galima turėti ISIC.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lt-LT" sz="1800" b="1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lt-LT" sz="1800" b="1" smtClean="0"/>
              <a:t>GERIAUSIAS SUDERINAMUMAS SU JAU TURIMOMIS SISTEMOMIS.</a:t>
            </a:r>
            <a:r>
              <a:rPr lang="lt-LT" sz="1800" smtClean="0"/>
              <a:t> Jeigu mokykloje jau turite integruotus sprendimus, tačiau norite juos atnaujinti, turite papildomų poreikių, galime juos nesunkiai išpildyti.</a:t>
            </a:r>
            <a:endParaRPr lang="ru-RU" sz="1800" smtClean="0"/>
          </a:p>
        </p:txBody>
      </p:sp>
      <p:pic>
        <p:nvPicPr>
          <p:cNvPr id="24580" name="Picture 4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88" y="2095500"/>
            <a:ext cx="552450" cy="525463"/>
          </a:xfrm>
          <a:prstGeom prst="rect">
            <a:avLst/>
          </a:prstGeom>
          <a:noFill/>
        </p:spPr>
      </p:pic>
      <p:pic>
        <p:nvPicPr>
          <p:cNvPr id="24581" name="Picture 5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88" y="3057525"/>
            <a:ext cx="552450" cy="525463"/>
          </a:xfrm>
          <a:prstGeom prst="rect">
            <a:avLst/>
          </a:prstGeom>
          <a:noFill/>
        </p:spPr>
      </p:pic>
      <p:pic>
        <p:nvPicPr>
          <p:cNvPr id="24582" name="Picture 6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88" y="4200525"/>
            <a:ext cx="552450" cy="525463"/>
          </a:xfrm>
          <a:prstGeom prst="rect">
            <a:avLst/>
          </a:prstGeom>
          <a:noFill/>
        </p:spPr>
      </p:pic>
      <p:pic>
        <p:nvPicPr>
          <p:cNvPr id="24583" name="Picture 7" descr="isic-check-500x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88" y="5324475"/>
            <a:ext cx="552450" cy="525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1035050" y="769938"/>
            <a:ext cx="7407275" cy="3859212"/>
          </a:xfrm>
        </p:spPr>
        <p:txBody>
          <a:bodyPr/>
          <a:lstStyle/>
          <a:p>
            <a:pPr algn="ctr"/>
            <a:r>
              <a:rPr lang="lt-LT" sz="4000" b="1" smtClean="0">
                <a:latin typeface="Calibri" pitchFamily="34" charset="0"/>
              </a:rPr>
              <a:t>Tai Jūsų proga žengti ateities mokyklos keliu</a:t>
            </a:r>
            <a:r>
              <a:rPr lang="en-US" sz="4000" b="1" smtClean="0">
                <a:latin typeface="Calibri" pitchFamily="34" charset="0"/>
              </a:rPr>
              <a:t>! </a:t>
            </a:r>
            <a:r>
              <a:rPr lang="lt-LT" sz="4000" b="1" smtClean="0">
                <a:latin typeface="Calibri" pitchFamily="34" charset="0"/>
              </a:rPr>
              <a:t/>
            </a:r>
            <a:br>
              <a:rPr lang="lt-LT" sz="4000" b="1" smtClean="0">
                <a:latin typeface="Calibri" pitchFamily="34" charset="0"/>
              </a:rPr>
            </a:br>
            <a:r>
              <a:rPr lang="lt-LT" sz="3500" smtClean="0">
                <a:latin typeface="Calibri" pitchFamily="34" charset="0"/>
              </a:rPr>
              <a:t/>
            </a:r>
            <a:br>
              <a:rPr lang="lt-LT" sz="3500" smtClean="0">
                <a:latin typeface="Calibri" pitchFamily="34" charset="0"/>
              </a:rPr>
            </a:br>
            <a:r>
              <a:rPr lang="en-US" sz="3500" smtClean="0">
                <a:latin typeface="Calibri" pitchFamily="34" charset="0"/>
              </a:rPr>
              <a:t>Susisiekite ir su</a:t>
            </a:r>
            <a:r>
              <a:rPr lang="lt-LT" sz="3500" smtClean="0">
                <a:latin typeface="Calibri" pitchFamily="34" charset="0"/>
              </a:rPr>
              <a:t>žinokite savo galimybes</a:t>
            </a:r>
            <a:r>
              <a:rPr lang="en-US" sz="3500" smtClean="0">
                <a:latin typeface="Calibri" pitchFamily="34" charset="0"/>
              </a:rPr>
              <a:t>!</a:t>
            </a:r>
            <a:r>
              <a:rPr lang="lt-LT" sz="3500" smtClean="0">
                <a:latin typeface="Calibri" pitchFamily="34" charset="0"/>
                <a:hlinkClick r:id="rId2"/>
              </a:rPr>
              <a:t/>
            </a:r>
            <a:br>
              <a:rPr lang="lt-LT" sz="3500" smtClean="0">
                <a:latin typeface="Calibri" pitchFamily="34" charset="0"/>
                <a:hlinkClick r:id="rId2"/>
              </a:rPr>
            </a:br>
            <a:r>
              <a:rPr lang="lt-LT" sz="3500" smtClean="0">
                <a:latin typeface="Calibri" pitchFamily="34" charset="0"/>
                <a:hlinkClick r:id="rId2"/>
              </a:rPr>
              <a:t/>
            </a:r>
            <a:br>
              <a:rPr lang="lt-LT" sz="3500" smtClean="0">
                <a:latin typeface="Calibri" pitchFamily="34" charset="0"/>
                <a:hlinkClick r:id="rId2"/>
              </a:rPr>
            </a:br>
            <a:r>
              <a:rPr lang="lt-LT" sz="2500" smtClean="0">
                <a:latin typeface="Calibri" pitchFamily="34" charset="0"/>
                <a:hlinkClick r:id="rId2"/>
              </a:rPr>
              <a:t>www.isic.lt/mokykloms</a:t>
            </a:r>
            <a:r>
              <a:rPr lang="lt-LT" sz="2500" smtClean="0">
                <a:latin typeface="Calibri" pitchFamily="34" charset="0"/>
              </a:rPr>
              <a:t> | Tel.: +370 67 35 2879 </a:t>
            </a:r>
            <a:br>
              <a:rPr lang="lt-LT" sz="2500" smtClean="0">
                <a:latin typeface="Calibri" pitchFamily="34" charset="0"/>
              </a:rPr>
            </a:br>
            <a:r>
              <a:rPr lang="lt-LT" sz="2500" smtClean="0">
                <a:latin typeface="Calibri" pitchFamily="34" charset="0"/>
              </a:rPr>
              <a:t>El. p. </a:t>
            </a:r>
            <a:r>
              <a:rPr lang="lt-LT" sz="2500" smtClean="0">
                <a:latin typeface="Calibri" pitchFamily="34" charset="0"/>
                <a:hlinkClick r:id="rId3"/>
              </a:rPr>
              <a:t>info@isic.lt</a:t>
            </a:r>
            <a:endParaRPr lang="ru-RU" sz="2500" smtClean="0">
              <a:latin typeface="Calibri" pitchFamily="34" charset="0"/>
            </a:endParaRP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1450" y="4953000"/>
            <a:ext cx="636270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SIC 1">
      <a:dk1>
        <a:srgbClr val="000000"/>
      </a:dk1>
      <a:lt1>
        <a:srgbClr val="FFFFFF"/>
      </a:lt1>
      <a:dk2>
        <a:srgbClr val="9F9F9F"/>
      </a:dk2>
      <a:lt2>
        <a:srgbClr val="FFFFFF"/>
      </a:lt2>
      <a:accent1>
        <a:srgbClr val="D9F1F1"/>
      </a:accent1>
      <a:accent2>
        <a:srgbClr val="FEEF00"/>
      </a:accent2>
      <a:accent3>
        <a:srgbClr val="A5A5A5"/>
      </a:accent3>
      <a:accent4>
        <a:srgbClr val="FF862D"/>
      </a:accent4>
      <a:accent5>
        <a:srgbClr val="006666"/>
      </a:accent5>
      <a:accent6>
        <a:srgbClr val="9F53B6"/>
      </a:accent6>
      <a:hlink>
        <a:srgbClr val="40B8B8"/>
      </a:hlink>
      <a:folHlink>
        <a:srgbClr val="006666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</TotalTime>
  <Words>659</Words>
  <Application>Microsoft Macintosh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Dizaino šablonas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Calibri</vt:lpstr>
      <vt:lpstr>Arial</vt:lpstr>
      <vt:lpstr>Calibri Light</vt:lpstr>
      <vt:lpstr>Office Theme</vt:lpstr>
      <vt:lpstr>Projektas ISIC MOKYKLOMS</vt:lpstr>
      <vt:lpstr>ISIC – Jūsų mokyklos pažymėjimas</vt:lpstr>
      <vt:lpstr>ISIC pažymėjimas</vt:lpstr>
      <vt:lpstr>Daugiau galimybių Jūsų mokyklos bendruomenei</vt:lpstr>
      <vt:lpstr>Vienas pažymėjimas – visos reikalingos technologijos</vt:lpstr>
      <vt:lpstr>ISIC pažymėjimų gamyba Jums nesukels jokių rūpesčių. Viskuo pasirūpinsime mes!</vt:lpstr>
      <vt:lpstr>ISIC integracija – paprastai ir greitai</vt:lpstr>
      <vt:lpstr>Jūsų mokyklos pažymėjimas - ISIC</vt:lpstr>
      <vt:lpstr>Tai Jūsų proga žengti ateities mokyklos keliu!   Susisiekite ir sužinokite savo galimybes!  www.isic.lt/mokykloms | Tel.: +370 67 35 2879  El. p. info@isic.lt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GretaA</cp:lastModifiedBy>
  <cp:revision>34</cp:revision>
  <dcterms:created xsi:type="dcterms:W3CDTF">2019-03-25T14:39:35Z</dcterms:created>
  <dcterms:modified xsi:type="dcterms:W3CDTF">2019-11-28T08:19:04Z</dcterms:modified>
</cp:coreProperties>
</file>